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5"/>
  </p:notesMasterIdLst>
  <p:handoutMasterIdLst>
    <p:handoutMasterId r:id="rId26"/>
  </p:handoutMasterIdLst>
  <p:sldIdLst>
    <p:sldId id="262" r:id="rId2"/>
    <p:sldId id="641" r:id="rId3"/>
    <p:sldId id="590" r:id="rId4"/>
    <p:sldId id="599" r:id="rId5"/>
    <p:sldId id="629" r:id="rId6"/>
    <p:sldId id="630" r:id="rId7"/>
    <p:sldId id="605" r:id="rId8"/>
    <p:sldId id="648" r:id="rId9"/>
    <p:sldId id="649" r:id="rId10"/>
    <p:sldId id="650" r:id="rId11"/>
    <p:sldId id="651" r:id="rId12"/>
    <p:sldId id="609" r:id="rId13"/>
    <p:sldId id="646" r:id="rId14"/>
    <p:sldId id="642" r:id="rId15"/>
    <p:sldId id="643" r:id="rId16"/>
    <p:sldId id="647" r:id="rId17"/>
    <p:sldId id="644" r:id="rId18"/>
    <p:sldId id="645" r:id="rId19"/>
    <p:sldId id="652" r:id="rId20"/>
    <p:sldId id="654" r:id="rId21"/>
    <p:sldId id="655" r:id="rId22"/>
    <p:sldId id="653" r:id="rId23"/>
    <p:sldId id="611" r:id="rId24"/>
  </p:sldIdLst>
  <p:sldSz cx="9144000" cy="6858000" type="screen4x3"/>
  <p:notesSz cx="6881813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A54D"/>
    <a:srgbClr val="9098E4"/>
    <a:srgbClr val="DDDFF7"/>
    <a:srgbClr val="5662D6"/>
    <a:srgbClr val="969696"/>
    <a:srgbClr val="571F2A"/>
    <a:srgbClr val="5D212C"/>
    <a:srgbClr val="632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6" autoAdjust="0"/>
    <p:restoredTop sz="99290" autoAdjust="0"/>
  </p:normalViewPr>
  <p:slideViewPr>
    <p:cSldViewPr snapToGrid="0">
      <p:cViewPr>
        <p:scale>
          <a:sx n="60" d="100"/>
          <a:sy n="60" d="100"/>
        </p:scale>
        <p:origin x="-154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866" y="-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3" Type="http://schemas.openxmlformats.org/officeDocument/2006/relationships/slide" Target="slides/slide4.xml"/><Relationship Id="rId7" Type="http://schemas.openxmlformats.org/officeDocument/2006/relationships/slide" Target="slides/slide16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15.xml"/><Relationship Id="rId5" Type="http://schemas.openxmlformats.org/officeDocument/2006/relationships/slide" Target="slides/slide14.xml"/><Relationship Id="rId4" Type="http://schemas.openxmlformats.org/officeDocument/2006/relationships/slide" Target="slides/slide13.xml"/><Relationship Id="rId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184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8" tIns="46589" rIns="93178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630" y="0"/>
            <a:ext cx="298118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8" tIns="46589" rIns="93178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2981184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8" tIns="46589" rIns="93178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630" y="8831264"/>
            <a:ext cx="298118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8" tIns="46589" rIns="93178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0DE6D55E-6FD1-4764-B335-0BD9C8C34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86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184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8" tIns="46589" rIns="93178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630" y="0"/>
            <a:ext cx="298118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8" tIns="46589" rIns="93178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6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887" y="4416426"/>
            <a:ext cx="504604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8" tIns="46589" rIns="93178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2981184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8" tIns="46589" rIns="93178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630" y="8831264"/>
            <a:ext cx="298118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8" tIns="46589" rIns="93178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3F2283C9-D2B0-4BD5-8BC7-C55C63CA4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41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81985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7011" y="1417834"/>
            <a:ext cx="7448765" cy="48543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66462" y="595901"/>
            <a:ext cx="7459037" cy="8217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/>
          <a:lstStyle>
            <a:lvl1pPr>
              <a:defRPr sz="2800" b="1" cap="small" baseline="0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58FBF-459D-448E-864F-170551D7B5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8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175" y="472611"/>
            <a:ext cx="1851025" cy="54933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eaVert"/>
          <a:lstStyle>
            <a:lvl1pPr>
              <a:defRPr sz="2800" b="1" cap="small" baseline="0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12925" y="506413"/>
            <a:ext cx="5403850" cy="5500687"/>
          </a:xfrm>
          <a:solidFill>
            <a:schemeClr val="bg1"/>
          </a:solidFill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9B52D-CF6C-4246-B207-3A491B9431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76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387011" y="1520574"/>
            <a:ext cx="3749040" cy="4486525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4264" y="1510300"/>
            <a:ext cx="3749040" cy="44897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66462" y="595901"/>
            <a:ext cx="7459037" cy="8217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/>
          <a:lstStyle>
            <a:lvl1pPr>
              <a:defRPr sz="2800" b="1" cap="small" baseline="0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AC118-AF0E-4410-A2F3-B78DE80C49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32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82998" y="1510301"/>
            <a:ext cx="3749040" cy="44897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94" y="1530849"/>
            <a:ext cx="3749040" cy="44897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66462" y="595901"/>
            <a:ext cx="7459037" cy="8217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/>
          <a:lstStyle>
            <a:lvl1pPr>
              <a:defRPr sz="2800" b="1" cap="small" baseline="0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817FE-1487-48C8-A93B-BA825BC7B7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4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62450" y="1438382"/>
            <a:ext cx="3749040" cy="44897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02346" y="1448657"/>
            <a:ext cx="3749040" cy="2024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02345" y="3476894"/>
            <a:ext cx="3749040" cy="2468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66462" y="595901"/>
            <a:ext cx="7459037" cy="8217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/>
          <a:lstStyle>
            <a:lvl1pPr>
              <a:defRPr sz="2800" b="1" cap="small" baseline="0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4B8D4-F0EA-4CE9-8441-A07FF003E0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1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6738" y="1417834"/>
            <a:ext cx="7459038" cy="48543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66462" y="595901"/>
            <a:ext cx="7459037" cy="8217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/>
          <a:lstStyle>
            <a:lvl1pPr>
              <a:defRPr sz="2800" b="1" cap="small" baseline="0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43AD4-1ECF-4906-B11D-08155A154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8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447" y="4406900"/>
            <a:ext cx="7241266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3721" y="2906713"/>
            <a:ext cx="723099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1B28-5FDA-4A19-960A-0646F9EE88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2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3272" y="1500028"/>
            <a:ext cx="3749040" cy="44865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5086" y="1520576"/>
            <a:ext cx="3749040" cy="44557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66462" y="595901"/>
            <a:ext cx="7459037" cy="8217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/>
          <a:lstStyle>
            <a:lvl1pPr>
              <a:defRPr sz="2800" b="1" cap="small" baseline="0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smtClean="0">
                <a:solidFill>
                  <a:schemeClr val="tx1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2D7B2F4D-3CF9-493C-AFAA-0B7D231A5A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6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462" y="595901"/>
            <a:ext cx="7459037" cy="8217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/>
          <a:lstStyle>
            <a:lvl1pPr>
              <a:defRPr sz="2800" b="1" cap="small" baseline="0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6188" y="1535113"/>
            <a:ext cx="3657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14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5145639" y="1512853"/>
            <a:ext cx="3657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155914" y="215261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AD38-F470-40C3-9D32-C807791E45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1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66462" y="595901"/>
            <a:ext cx="7459037" cy="8217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/>
          <a:lstStyle>
            <a:lvl1pPr>
              <a:defRPr sz="2800" b="1" cap="small" baseline="0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2E1A-4CD0-46BE-9F48-64BFC6BA13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3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00C5A-85AF-4BA3-83A8-B35C53D4BC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4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358" y="499082"/>
            <a:ext cx="3008313" cy="11620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/>
          <a:lstStyle>
            <a:lvl1pPr algn="l">
              <a:defRPr sz="2400" b="1" cap="small" baseline="0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741" y="1253447"/>
            <a:ext cx="4361379" cy="48727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7631" y="1726058"/>
            <a:ext cx="3008313" cy="44103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11548-AC0C-42FC-90C3-3ADE98C419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8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ChangeArrowheads="1"/>
          </p:cNvSpPr>
          <p:nvPr userDrawn="1"/>
        </p:nvSpPr>
        <p:spPr>
          <a:xfrm>
            <a:off x="8102600" y="6324600"/>
            <a:ext cx="584200" cy="3968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EE7FBB9-3803-4053-8CEB-68B0A111FAF5}" type="slidenum">
              <a:rPr lang="en-US" smtClean="0"/>
              <a:pPr>
                <a:defRPr/>
              </a:pPr>
              <a:t>‹#›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73995"/>
            <a:ext cx="5486400" cy="34330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35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8313" y="1182688"/>
            <a:ext cx="7405687" cy="508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Line 16"/>
          <p:cNvSpPr>
            <a:spLocks noChangeShapeType="1"/>
          </p:cNvSpPr>
          <p:nvPr/>
        </p:nvSpPr>
        <p:spPr bwMode="auto">
          <a:xfrm flipH="1">
            <a:off x="1803400" y="503238"/>
            <a:ext cx="0" cy="4492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Line 17"/>
          <p:cNvSpPr>
            <a:spLocks noChangeShapeType="1"/>
          </p:cNvSpPr>
          <p:nvPr/>
        </p:nvSpPr>
        <p:spPr bwMode="auto">
          <a:xfrm flipV="1">
            <a:off x="1790700" y="495300"/>
            <a:ext cx="73533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02600" y="6324600"/>
            <a:ext cx="584200" cy="39687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3C29719F-C718-465E-A36B-9D754864E0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61" name="Picture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Rectangle 28"/>
          <p:cNvSpPr>
            <a:spLocks noChangeArrowheads="1"/>
          </p:cNvSpPr>
          <p:nvPr/>
        </p:nvSpPr>
        <p:spPr bwMode="auto">
          <a:xfrm>
            <a:off x="0" y="927100"/>
            <a:ext cx="9144000" cy="255588"/>
          </a:xfrm>
          <a:prstGeom prst="rect">
            <a:avLst/>
          </a:prstGeom>
          <a:solidFill>
            <a:srgbClr val="31A54D"/>
          </a:solidFill>
          <a:ln w="9525">
            <a:solidFill>
              <a:srgbClr val="31A5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63" name="Picture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88900"/>
            <a:ext cx="17970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22" b="32150"/>
          <a:stretch>
            <a:fillRect/>
          </a:stretch>
        </p:blipFill>
        <p:spPr bwMode="auto">
          <a:xfrm>
            <a:off x="173038" y="5921375"/>
            <a:ext cx="9779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1" r:id="rId2"/>
    <p:sldLayoutId id="2147483672" r:id="rId3"/>
    <p:sldLayoutId id="2147483683" r:id="rId4"/>
    <p:sldLayoutId id="2147483673" r:id="rId5"/>
    <p:sldLayoutId id="2147483674" r:id="rId6"/>
    <p:sldLayoutId id="2147483675" r:id="rId7"/>
    <p:sldLayoutId id="2147483676" r:id="rId8"/>
    <p:sldLayoutId id="2147483684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Eterna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Eterna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Eterna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Etern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Etern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Etern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Etern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Eterna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62626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62626"/>
          </a:solidFill>
          <a:latin typeface="Cambria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62626"/>
          </a:solidFill>
          <a:latin typeface="Cambria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62626"/>
          </a:solidFill>
          <a:latin typeface="Cambria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62626"/>
          </a:solidFill>
          <a:latin typeface="Cambria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6969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6969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6969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6969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../Documents/Presentations/Pod/Webinar%20-%20Trafficware%20University/Pod%20Installation%20Video.mp4" TargetMode="External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9.png"/><Relationship Id="rId4" Type="http://schemas.openxmlformats.org/officeDocument/2006/relationships/image" Target="../media/image29.jpeg"/><Relationship Id="rId9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../Documents/Project%20Info/2016/Louisiana/07-%20July%202016/Sulphur%20Corridor/Breaux%20-%20Sulphur%20Adaptive%20Corridor%20Pod%20Design%20(Updated).pptx" TargetMode="External"/><Relationship Id="rId4" Type="http://schemas.openxmlformats.org/officeDocument/2006/relationships/hyperlink" Target="../Documents/Product%20Literature/Pod/Access%20Point%20Radio%20Numerical%20Values.doc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hrisJannace@trafficware.com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778000" y="1182976"/>
            <a:ext cx="7366000" cy="2500802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48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2840995" y="4123790"/>
            <a:ext cx="24888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</a:rPr>
              <a:t>The Pod</a:t>
            </a:r>
            <a:endParaRPr lang="en-US" sz="4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0" y="5297873"/>
            <a:ext cx="9144000" cy="15652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9pPr>
          </a:lstStyle>
          <a:p>
            <a:r>
              <a:rPr lang="en-US" sz="1800" kern="0" smtClean="0"/>
              <a:t>Bill Ische, Business Development Manager</a:t>
            </a:r>
            <a:br>
              <a:rPr lang="en-US" sz="1800" kern="0" smtClean="0"/>
            </a:br>
            <a:r>
              <a:rPr lang="en-US" sz="1800" kern="0" smtClean="0"/>
              <a:t>Chris Jannace, Detection Specialist</a:t>
            </a:r>
            <a:br>
              <a:rPr lang="en-US" sz="1800" kern="0" smtClean="0"/>
            </a:br>
            <a:r>
              <a:rPr lang="en-US" sz="1800" kern="0" smtClean="0"/>
              <a:t>03 September 2015</a:t>
            </a:r>
            <a:endParaRPr lang="en-US" sz="1800" kern="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259457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</a:rPr>
              <a:t>The Trafficware </a:t>
            </a:r>
            <a:r>
              <a:rPr lang="en-US" sz="4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Pod</a:t>
            </a:r>
            <a:endParaRPr lang="en-US" sz="48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28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As 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a Means of Collecting Purdue High Resolution Data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80211" y="1391115"/>
            <a:ext cx="9296399" cy="9906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296" y="5918384"/>
            <a:ext cx="4943866" cy="8778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750" y="1431086"/>
            <a:ext cx="8992412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5400" b="1" i="1" dirty="0" smtClean="0">
                <a:solidFill>
                  <a:schemeClr val="bg1"/>
                </a:solidFill>
                <a:latin typeface="Myriad Pro" pitchFamily="34" charset="0"/>
              </a:rPr>
              <a:t>The Pod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81" y="74038"/>
            <a:ext cx="4234721" cy="904113"/>
          </a:xfrm>
          <a:prstGeom prst="rect">
            <a:avLst/>
          </a:prstGeom>
        </p:spPr>
      </p:pic>
      <p:pic>
        <p:nvPicPr>
          <p:cNvPr id="16" name="Picture 15" descr="The Pod IMG_948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311017"/>
            <a:ext cx="3818021" cy="254698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75309" y="2815243"/>
            <a:ext cx="6585357" cy="1104572"/>
          </a:xfrm>
          <a:prstGeom prst="rect">
            <a:avLst/>
          </a:prstGeom>
          <a:solidFill>
            <a:srgbClr val="00B050">
              <a:alpha val="50000"/>
            </a:srgbClr>
          </a:solidFill>
          <a:ln w="12700">
            <a:noFill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kern="0" cap="small" dirty="0" smtClean="0">
                <a:solidFill>
                  <a:schemeClr val="bg1"/>
                </a:solidFill>
                <a:latin typeface="Myriad Pro" pitchFamily="34" charset="0"/>
              </a:rPr>
              <a:t>Technical Training</a:t>
            </a:r>
            <a:endParaRPr lang="en-US" sz="3200" b="1" kern="0" cap="small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2"/>
    </mc:Choice>
    <mc:Fallback xmlns="">
      <p:transition spd="slow" advTm="473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33"/>
          <a:stretch/>
        </p:blipFill>
        <p:spPr>
          <a:xfrm>
            <a:off x="0" y="0"/>
            <a:ext cx="9144000" cy="9395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745"/>
            <a:ext cx="3505200" cy="622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301926" y="772070"/>
            <a:ext cx="8523574" cy="8217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cap="small" baseline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9pPr>
          </a:lstStyle>
          <a:p>
            <a:r>
              <a:rPr lang="en-US" kern="0" dirty="0" smtClean="0"/>
              <a:t>TSI Review &amp; Planning Considerations</a:t>
            </a:r>
            <a:endParaRPr lang="en-US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2" y="1767454"/>
            <a:ext cx="7096836" cy="49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5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2"/>
    </mc:Choice>
    <mc:Fallback xmlns="">
      <p:transition spd="slow" advTm="400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33"/>
          <a:stretch/>
        </p:blipFill>
        <p:spPr>
          <a:xfrm>
            <a:off x="0" y="0"/>
            <a:ext cx="9144000" cy="9395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745"/>
            <a:ext cx="3505200" cy="622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301926" y="772070"/>
            <a:ext cx="8523574" cy="8217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cap="small" baseline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9pPr>
          </a:lstStyle>
          <a:p>
            <a:r>
              <a:rPr lang="en-US" kern="0" dirty="0" smtClean="0"/>
              <a:t>TSI Review &amp; Planning Considerations		   Ex. 2</a:t>
            </a:r>
            <a:endParaRPr lang="en-US" kern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19181" r="57470" b="30818"/>
          <a:stretch/>
        </p:blipFill>
        <p:spPr bwMode="auto">
          <a:xfrm>
            <a:off x="3581401" y="1734205"/>
            <a:ext cx="5244100" cy="498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301926" y="2685740"/>
            <a:ext cx="3134957" cy="262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62626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62626"/>
                </a:solidFill>
                <a:latin typeface="Cambria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62626"/>
                </a:solidFill>
                <a:latin typeface="Cambria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62626"/>
                </a:solidFill>
                <a:latin typeface="Cambria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62626"/>
                </a:solidFill>
                <a:latin typeface="Cambri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9pPr>
          </a:lstStyle>
          <a:p>
            <a:r>
              <a:rPr lang="en-US" sz="2400" dirty="0" smtClean="0"/>
              <a:t>Up to 30 high-volume Pods per Radio</a:t>
            </a:r>
          </a:p>
          <a:p>
            <a:endParaRPr lang="en-US" sz="2400" dirty="0"/>
          </a:p>
          <a:p>
            <a:r>
              <a:rPr lang="en-US" sz="2400" dirty="0" smtClean="0"/>
              <a:t>Add Omni or Panel Antenna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236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2"/>
    </mc:Choice>
    <mc:Fallback xmlns="">
      <p:transition spd="slow" advTm="400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7043" y="2124862"/>
            <a:ext cx="441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Cambria" panose="02040503050406030204" pitchFamily="18" charset="0"/>
              </a:rPr>
              <a:t>Diamond core needs water, </a:t>
            </a:r>
            <a:r>
              <a:rPr lang="en-US" sz="2000" dirty="0">
                <a:latin typeface="Cambria" panose="02040503050406030204" pitchFamily="18" charset="0"/>
              </a:rPr>
              <a:t>S</a:t>
            </a:r>
            <a:r>
              <a:rPr lang="en-US" sz="2000" dirty="0" smtClean="0">
                <a:latin typeface="Cambria" panose="02040503050406030204" pitchFamily="18" charset="0"/>
              </a:rPr>
              <a:t>lower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4864" y="2548031"/>
            <a:ext cx="5299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Cambria" panose="02040503050406030204" pitchFamily="18" charset="0"/>
              </a:rPr>
              <a:t>Percussion Core Drill faster, </a:t>
            </a:r>
            <a:r>
              <a:rPr lang="en-US" sz="2000" dirty="0">
                <a:latin typeface="Cambria" panose="02040503050406030204" pitchFamily="18" charset="0"/>
              </a:rPr>
              <a:t>N</a:t>
            </a:r>
            <a:r>
              <a:rPr lang="en-US" sz="2000" dirty="0" smtClean="0">
                <a:latin typeface="Cambria" panose="02040503050406030204" pitchFamily="18" charset="0"/>
              </a:rPr>
              <a:t>o water necessary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106" y="1676675"/>
            <a:ext cx="64640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Core Drill 4.5 inch diameter Hole 2.75 inches deep </a:t>
            </a:r>
          </a:p>
        </p:txBody>
      </p:sp>
      <p:pic>
        <p:nvPicPr>
          <p:cNvPr id="12" name="Picture 2" descr="C:\Users\RParker\Documents\Trafficware\Valence Pod\Training\IMG_087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0823" y="3713895"/>
            <a:ext cx="2973965" cy="2735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093" y="4831404"/>
            <a:ext cx="1832928" cy="1633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47" y="2227290"/>
            <a:ext cx="1408060" cy="2810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067" y="2627316"/>
            <a:ext cx="1584829" cy="2810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8" descr="Diamond Cup Wheel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8" r="27803"/>
          <a:stretch/>
        </p:blipFill>
        <p:spPr bwMode="auto">
          <a:xfrm>
            <a:off x="1263204" y="5208383"/>
            <a:ext cx="501047" cy="108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9" t="24638" r="12772" b="5797"/>
          <a:stretch/>
        </p:blipFill>
        <p:spPr bwMode="auto">
          <a:xfrm rot="5400000">
            <a:off x="2338557" y="5703218"/>
            <a:ext cx="1247643" cy="85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33"/>
          <a:stretch/>
        </p:blipFill>
        <p:spPr>
          <a:xfrm>
            <a:off x="0" y="0"/>
            <a:ext cx="9144000" cy="9395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745"/>
            <a:ext cx="3505200" cy="622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01926" y="763681"/>
            <a:ext cx="8523574" cy="821736"/>
          </a:xfrm>
        </p:spPr>
        <p:txBody>
          <a:bodyPr/>
          <a:lstStyle/>
          <a:p>
            <a:r>
              <a:rPr lang="en-US" dirty="0" smtClean="0"/>
              <a:t>Pod Installation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52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9"/>
    </mc:Choice>
    <mc:Fallback xmlns="">
      <p:transition spd="slow" advTm="377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33"/>
          <a:stretch/>
        </p:blipFill>
        <p:spPr>
          <a:xfrm>
            <a:off x="0" y="0"/>
            <a:ext cx="9144000" cy="939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745"/>
            <a:ext cx="3505200" cy="622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301926" y="763681"/>
            <a:ext cx="8523574" cy="821736"/>
          </a:xfrm>
        </p:spPr>
        <p:txBody>
          <a:bodyPr/>
          <a:lstStyle/>
          <a:p>
            <a:r>
              <a:rPr lang="en-US" dirty="0" smtClean="0"/>
              <a:t>Software Programming</a:t>
            </a:r>
            <a:r>
              <a:rPr lang="en-US" dirty="0"/>
              <a:t>	</a:t>
            </a:r>
            <a:r>
              <a:rPr lang="en-US" dirty="0" smtClean="0"/>
              <a:t>		  Set-up Tips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75" y="1780635"/>
            <a:ext cx="6545218" cy="49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4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4"/>
    </mc:Choice>
    <mc:Fallback xmlns="">
      <p:transition spd="slow" advTm="434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33"/>
          <a:stretch/>
        </p:blipFill>
        <p:spPr>
          <a:xfrm>
            <a:off x="0" y="0"/>
            <a:ext cx="9144000" cy="939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745"/>
            <a:ext cx="3505200" cy="622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301926" y="763681"/>
            <a:ext cx="8523574" cy="821736"/>
          </a:xfrm>
        </p:spPr>
        <p:txBody>
          <a:bodyPr/>
          <a:lstStyle/>
          <a:p>
            <a:r>
              <a:rPr lang="en-US" dirty="0" smtClean="0"/>
              <a:t>Software Programming		  Computer Set-up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4" t="26508" r="35779" b="23922"/>
          <a:stretch/>
        </p:blipFill>
        <p:spPr bwMode="auto">
          <a:xfrm>
            <a:off x="1419367" y="1995917"/>
            <a:ext cx="7389220" cy="444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53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4"/>
    </mc:Choice>
    <mc:Fallback xmlns="">
      <p:transition spd="slow" advTm="434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33"/>
          <a:stretch/>
        </p:blipFill>
        <p:spPr>
          <a:xfrm>
            <a:off x="0" y="0"/>
            <a:ext cx="9144000" cy="939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745"/>
            <a:ext cx="3505200" cy="622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301926" y="763681"/>
            <a:ext cx="8523574" cy="821736"/>
          </a:xfrm>
        </p:spPr>
        <p:txBody>
          <a:bodyPr/>
          <a:lstStyle/>
          <a:p>
            <a:r>
              <a:rPr lang="en-US" dirty="0" smtClean="0"/>
              <a:t>Software Programming</a:t>
            </a:r>
            <a:r>
              <a:rPr lang="en-US" dirty="0"/>
              <a:t>	</a:t>
            </a:r>
            <a:r>
              <a:rPr lang="en-US" dirty="0" smtClean="0"/>
              <a:t>	          Base Station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259" y="1608154"/>
            <a:ext cx="4781131" cy="514197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292815" y="3076811"/>
            <a:ext cx="1586655" cy="1616731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Serial Number (Sticker)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642433" y="4426989"/>
            <a:ext cx="1143000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94271" y="4242323"/>
            <a:ext cx="1681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Cable to Laptop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786640" y="3132681"/>
            <a:ext cx="815713" cy="12371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74712" y="2821887"/>
            <a:ext cx="2124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Antenna to top of Cabinet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94560" y="4992655"/>
            <a:ext cx="1730551" cy="1403866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24159" y="6414330"/>
            <a:ext cx="198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Cable to Controller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227086" y="4426989"/>
            <a:ext cx="1380923" cy="784326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16847" y="4900521"/>
            <a:ext cx="2124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Cable to Switch / Cell Modem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752468"/>
            <a:ext cx="1924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Cable to Expansion Cards (if not SDLC)</a:t>
            </a:r>
            <a:endParaRPr lang="en-US" b="1" dirty="0"/>
          </a:p>
        </p:txBody>
      </p:sp>
      <p:cxnSp>
        <p:nvCxnSpPr>
          <p:cNvPr id="32" name="Straight Arrow Connector 31"/>
          <p:cNvCxnSpPr>
            <a:stCxn id="18" idx="3"/>
          </p:cNvCxnSpPr>
          <p:nvPr/>
        </p:nvCxnSpPr>
        <p:spPr>
          <a:xfrm>
            <a:off x="1924159" y="2167967"/>
            <a:ext cx="2647841" cy="1129485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502008" y="5885449"/>
            <a:ext cx="2478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Cable to Access Point (thru EIA-485 Lightning Suppression Panel</a:t>
            </a:r>
            <a:endParaRPr lang="en-US" b="1" dirty="0"/>
          </a:p>
        </p:txBody>
      </p:sp>
      <p:cxnSp>
        <p:nvCxnSpPr>
          <p:cNvPr id="37" name="Straight Arrow Connector 36"/>
          <p:cNvCxnSpPr>
            <a:stCxn id="36" idx="1"/>
          </p:cNvCxnSpPr>
          <p:nvPr/>
        </p:nvCxnSpPr>
        <p:spPr>
          <a:xfrm flipH="1" flipV="1">
            <a:off x="5227086" y="5440168"/>
            <a:ext cx="1274922" cy="8607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17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4"/>
    </mc:Choice>
    <mc:Fallback xmlns="">
      <p:transition spd="slow" advTm="434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33"/>
          <a:stretch/>
        </p:blipFill>
        <p:spPr>
          <a:xfrm>
            <a:off x="0" y="0"/>
            <a:ext cx="9144000" cy="939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745"/>
            <a:ext cx="3505200" cy="622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301926" y="763681"/>
            <a:ext cx="8523574" cy="821736"/>
          </a:xfrm>
        </p:spPr>
        <p:txBody>
          <a:bodyPr/>
          <a:lstStyle/>
          <a:p>
            <a:r>
              <a:rPr lang="en-US" dirty="0" smtClean="0"/>
              <a:t>Set-up Tips				     Net ID / Access Point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92276" y="1730066"/>
            <a:ext cx="8510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hlinkClick r:id="rId4" action="ppaction://hlinkfile"/>
              </a:rPr>
              <a:t>Explanation of </a:t>
            </a:r>
            <a:r>
              <a:rPr lang="en-US" sz="2000" b="1" dirty="0" err="1" smtClean="0">
                <a:hlinkClick r:id="rId4" action="ppaction://hlinkfile"/>
              </a:rPr>
              <a:t>NetID</a:t>
            </a:r>
            <a:r>
              <a:rPr lang="en-US" sz="2000" b="1" dirty="0" smtClean="0">
                <a:hlinkClick r:id="rId4" action="ppaction://hlinkfile"/>
              </a:rPr>
              <a:t> effects on Access Point Radios</a:t>
            </a:r>
            <a:endParaRPr lang="en-US" sz="2000" b="1" dirty="0"/>
          </a:p>
        </p:txBody>
      </p:sp>
      <p:pic>
        <p:nvPicPr>
          <p:cNvPr id="1026" name="Picture 2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5" t="12844" r="6457" b="15087"/>
          <a:stretch/>
        </p:blipFill>
        <p:spPr bwMode="auto">
          <a:xfrm>
            <a:off x="1324312" y="2350980"/>
            <a:ext cx="7551682" cy="411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5-Point Star 30"/>
          <p:cNvSpPr/>
          <p:nvPr/>
        </p:nvSpPr>
        <p:spPr>
          <a:xfrm>
            <a:off x="4318941" y="5891852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5385741" y="5891852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385741" y="5529902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5294607" y="4184224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5304132" y="2641174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642916" y="4124883"/>
            <a:ext cx="99865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NetID</a:t>
            </a:r>
            <a:r>
              <a:rPr lang="en-US" b="1" dirty="0" smtClean="0">
                <a:solidFill>
                  <a:srgbClr val="FF0000"/>
                </a:solidFill>
              </a:rPr>
              <a:t>: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82187" y="6071212"/>
            <a:ext cx="99865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NetID</a:t>
            </a:r>
            <a:r>
              <a:rPr lang="en-US" b="1" dirty="0" smtClean="0">
                <a:solidFill>
                  <a:srgbClr val="FF0000"/>
                </a:solidFill>
              </a:rPr>
              <a:t>: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81016" y="6054335"/>
            <a:ext cx="99865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NetID</a:t>
            </a:r>
            <a:r>
              <a:rPr lang="en-US" b="1" dirty="0" smtClean="0">
                <a:solidFill>
                  <a:srgbClr val="FF0000"/>
                </a:solidFill>
              </a:rPr>
              <a:t>: 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81016" y="5354329"/>
            <a:ext cx="99865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NetID</a:t>
            </a:r>
            <a:r>
              <a:rPr lang="en-US" b="1" dirty="0" smtClean="0">
                <a:solidFill>
                  <a:srgbClr val="FF0000"/>
                </a:solidFill>
              </a:rPr>
              <a:t>: 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81016" y="2586197"/>
            <a:ext cx="99865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NetID</a:t>
            </a:r>
            <a:r>
              <a:rPr lang="en-US" b="1" dirty="0" smtClean="0">
                <a:solidFill>
                  <a:srgbClr val="FF0000"/>
                </a:solidFill>
              </a:rPr>
              <a:t>: 5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6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4"/>
    </mc:Choice>
    <mc:Fallback xmlns="">
      <p:transition spd="slow" advTm="434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33"/>
          <a:stretch/>
        </p:blipFill>
        <p:spPr>
          <a:xfrm>
            <a:off x="0" y="0"/>
            <a:ext cx="9144000" cy="939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745"/>
            <a:ext cx="3505200" cy="622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301926" y="763681"/>
            <a:ext cx="8523574" cy="821736"/>
          </a:xfrm>
        </p:spPr>
        <p:txBody>
          <a:bodyPr/>
          <a:lstStyle/>
          <a:p>
            <a:r>
              <a:rPr lang="en-US" dirty="0" smtClean="0"/>
              <a:t>Software Programming</a:t>
            </a:r>
            <a:r>
              <a:rPr lang="en-US" dirty="0"/>
              <a:t>		 </a:t>
            </a:r>
            <a:r>
              <a:rPr lang="en-US" dirty="0" smtClean="0"/>
              <a:t>          Access Point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5712" y="1935046"/>
            <a:ext cx="5711438" cy="454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265520" y="5800299"/>
            <a:ext cx="1310191" cy="336645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10" idx="3"/>
            <a:endCxn id="8" idx="2"/>
          </p:cNvCxnSpPr>
          <p:nvPr/>
        </p:nvCxnSpPr>
        <p:spPr>
          <a:xfrm>
            <a:off x="1353418" y="5354585"/>
            <a:ext cx="912102" cy="614037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1736" y="5062197"/>
            <a:ext cx="1181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Serial</a:t>
            </a:r>
          </a:p>
          <a:p>
            <a:r>
              <a:rPr lang="en-US" b="1" dirty="0" smtClean="0"/>
              <a:t>Number</a:t>
            </a:r>
            <a:endParaRPr lang="en-US" b="1" dirty="0"/>
          </a:p>
        </p:txBody>
      </p:sp>
      <p:cxnSp>
        <p:nvCxnSpPr>
          <p:cNvPr id="11" name="Straight Arrow Connector 10"/>
          <p:cNvCxnSpPr>
            <a:stCxn id="12" idx="3"/>
          </p:cNvCxnSpPr>
          <p:nvPr/>
        </p:nvCxnSpPr>
        <p:spPr>
          <a:xfrm flipV="1">
            <a:off x="1355690" y="3029803"/>
            <a:ext cx="453779" cy="375111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4008" y="3235637"/>
            <a:ext cx="1181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Comm</a:t>
            </a:r>
            <a:r>
              <a:rPr lang="en-US" b="1" dirty="0" smtClean="0"/>
              <a:t> ID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82746" y="3165288"/>
            <a:ext cx="2524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RF Cable to Antennas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98311" y="4192374"/>
            <a:ext cx="996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Radio 1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(Omni)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2423" y="4194646"/>
            <a:ext cx="996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Radio 3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(Panel)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92647" y="4196918"/>
            <a:ext cx="996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Radio 2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(Panel)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/>
          <p:cNvCxnSpPr>
            <a:stCxn id="19" idx="1"/>
          </p:cNvCxnSpPr>
          <p:nvPr/>
        </p:nvCxnSpPr>
        <p:spPr>
          <a:xfrm flipH="1" flipV="1">
            <a:off x="6168788" y="4954137"/>
            <a:ext cx="1423926" cy="107679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92714" y="5492326"/>
            <a:ext cx="1551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16 </a:t>
            </a:r>
            <a:r>
              <a:rPr lang="en-US" b="1" dirty="0" err="1" smtClean="0"/>
              <a:t>awg</a:t>
            </a:r>
            <a:r>
              <a:rPr lang="en-US" b="1" dirty="0" smtClean="0"/>
              <a:t> Cable (Power) to Power Panel (Cabinet)</a:t>
            </a:r>
            <a:endParaRPr lang="en-US" b="1" dirty="0"/>
          </a:p>
        </p:txBody>
      </p:sp>
      <p:cxnSp>
        <p:nvCxnSpPr>
          <p:cNvPr id="20" name="Straight Arrow Connector 19"/>
          <p:cNvCxnSpPr>
            <a:stCxn id="21" idx="1"/>
          </p:cNvCxnSpPr>
          <p:nvPr/>
        </p:nvCxnSpPr>
        <p:spPr>
          <a:xfrm flipH="1">
            <a:off x="6496335" y="2473655"/>
            <a:ext cx="955344" cy="86091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451679" y="1935046"/>
            <a:ext cx="1680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EIA-485 Cable to Lightning Suppression Panel (Cabinet)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808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4"/>
    </mc:Choice>
    <mc:Fallback xmlns="">
      <p:transition spd="slow" advTm="434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33"/>
          <a:stretch/>
        </p:blipFill>
        <p:spPr>
          <a:xfrm>
            <a:off x="0" y="0"/>
            <a:ext cx="9144000" cy="939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745"/>
            <a:ext cx="3505200" cy="622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301926" y="763681"/>
            <a:ext cx="8523574" cy="821736"/>
          </a:xfrm>
        </p:spPr>
        <p:txBody>
          <a:bodyPr/>
          <a:lstStyle/>
          <a:p>
            <a:r>
              <a:rPr lang="en-US" dirty="0" smtClean="0"/>
              <a:t>Software Programming				     Pod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9941" y="2191920"/>
            <a:ext cx="4467464" cy="424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3657599" y="3766781"/>
            <a:ext cx="1883391" cy="313899"/>
          </a:xfrm>
          <a:prstGeom prst="ellipse">
            <a:avLst/>
          </a:prstGeom>
          <a:noFill/>
          <a:ln w="254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>
            <a:stCxn id="9" idx="1"/>
          </p:cNvCxnSpPr>
          <p:nvPr/>
        </p:nvCxnSpPr>
        <p:spPr>
          <a:xfrm flipH="1">
            <a:off x="6045955" y="2618155"/>
            <a:ext cx="932606" cy="907941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78561" y="2448878"/>
            <a:ext cx="1551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scanner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3819" y="1901258"/>
            <a:ext cx="268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Mark Pods – </a:t>
            </a:r>
          </a:p>
          <a:p>
            <a:r>
              <a:rPr lang="en-US" b="1" dirty="0" smtClean="0"/>
              <a:t>Phase / Direction / Order</a:t>
            </a:r>
          </a:p>
          <a:p>
            <a:r>
              <a:rPr lang="en-US" b="1" dirty="0" smtClean="0"/>
              <a:t>(Recommended)</a:t>
            </a:r>
            <a:endParaRPr lang="en-US" b="1" dirty="0"/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2869869" y="2316757"/>
            <a:ext cx="1169868" cy="680869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69869" y="2316756"/>
            <a:ext cx="2561940" cy="68087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47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4"/>
    </mc:Choice>
    <mc:Fallback xmlns="">
      <p:transition spd="slow" advTm="434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8600" indent="-228600" eaLnBrk="1" hangingPunct="1">
              <a:buSzPct val="70000"/>
            </a:pPr>
            <a:endParaRPr lang="en-US" sz="2800" dirty="0" smtClean="0"/>
          </a:p>
          <a:p>
            <a:pPr marL="228600" indent="-228600" eaLnBrk="1" hangingPunct="1">
              <a:buSzPct val="70000"/>
              <a:buFontTx/>
              <a:buNone/>
            </a:pPr>
            <a:endParaRPr lang="en-US" sz="2800" dirty="0" smtClean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282890" y="1660949"/>
            <a:ext cx="6946711" cy="504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62626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62626"/>
                </a:solidFill>
                <a:latin typeface="Cambria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62626"/>
                </a:solidFill>
                <a:latin typeface="Cambria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62626"/>
                </a:solidFill>
                <a:latin typeface="Cambria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62626"/>
                </a:solidFill>
                <a:latin typeface="Cambri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9pPr>
          </a:lstStyle>
          <a:p>
            <a:r>
              <a:rPr lang="en-US" sz="2400" dirty="0" smtClean="0"/>
              <a:t>Reload </a:t>
            </a:r>
            <a:r>
              <a:rPr lang="en-US" sz="2400" dirty="0" err="1" smtClean="0"/>
              <a:t>Config</a:t>
            </a:r>
            <a:endParaRPr lang="en-US" sz="2400" dirty="0" smtClean="0"/>
          </a:p>
          <a:p>
            <a:pPr lvl="1"/>
            <a:r>
              <a:rPr lang="en-US" sz="2000" dirty="0" smtClean="0"/>
              <a:t>System Reboot – loss of detection for minute</a:t>
            </a:r>
          </a:p>
          <a:p>
            <a:pPr lvl="1"/>
            <a:r>
              <a:rPr lang="en-US" sz="2000" dirty="0" smtClean="0"/>
              <a:t>15 minute process (+Pod sync) – constant calls</a:t>
            </a:r>
          </a:p>
          <a:p>
            <a:endParaRPr lang="en-US" sz="2400" dirty="0"/>
          </a:p>
          <a:p>
            <a:r>
              <a:rPr lang="en-US" sz="2400" dirty="0" err="1" smtClean="0"/>
              <a:t>NetID</a:t>
            </a:r>
            <a:r>
              <a:rPr lang="en-US" sz="2400" dirty="0" smtClean="0"/>
              <a:t> Considerations</a:t>
            </a:r>
          </a:p>
          <a:p>
            <a:endParaRPr lang="en-US" sz="2400" dirty="0"/>
          </a:p>
          <a:p>
            <a:r>
              <a:rPr lang="en-US" sz="2400" dirty="0" smtClean="0"/>
              <a:t>When Required</a:t>
            </a:r>
          </a:p>
          <a:p>
            <a:pPr lvl="1"/>
            <a:r>
              <a:rPr lang="en-US" sz="2000" dirty="0" smtClean="0"/>
              <a:t>Base Station </a:t>
            </a:r>
            <a:r>
              <a:rPr lang="en-US" sz="2000" dirty="0" err="1" smtClean="0"/>
              <a:t>NetID</a:t>
            </a:r>
            <a:r>
              <a:rPr lang="en-US" sz="2000" dirty="0" smtClean="0"/>
              <a:t> change</a:t>
            </a:r>
          </a:p>
          <a:p>
            <a:pPr lvl="1"/>
            <a:r>
              <a:rPr lang="en-US" sz="2000" dirty="0" smtClean="0"/>
              <a:t>Access Point replacement</a:t>
            </a:r>
          </a:p>
          <a:p>
            <a:pPr lvl="1"/>
            <a:r>
              <a:rPr lang="en-US" sz="2000" dirty="0" smtClean="0"/>
              <a:t>Access Point Communication change</a:t>
            </a:r>
          </a:p>
          <a:p>
            <a:pPr lvl="1"/>
            <a:r>
              <a:rPr lang="en-US" sz="2000" dirty="0" smtClean="0"/>
              <a:t>Pod replacement</a:t>
            </a:r>
          </a:p>
          <a:p>
            <a:pPr lvl="1"/>
            <a:r>
              <a:rPr lang="en-US" sz="2000" dirty="0" smtClean="0"/>
              <a:t>Pod Add / Delete</a:t>
            </a:r>
          </a:p>
          <a:p>
            <a:pPr lvl="1"/>
            <a:r>
              <a:rPr lang="en-US" sz="2000" dirty="0" smtClean="0"/>
              <a:t>Pod Radio change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33"/>
          <a:stretch/>
        </p:blipFill>
        <p:spPr>
          <a:xfrm>
            <a:off x="0" y="0"/>
            <a:ext cx="9144000" cy="939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745"/>
            <a:ext cx="3505200" cy="622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01926" y="780459"/>
            <a:ext cx="8523574" cy="821736"/>
          </a:xfrm>
        </p:spPr>
        <p:txBody>
          <a:bodyPr/>
          <a:lstStyle/>
          <a:p>
            <a:r>
              <a:rPr lang="en-US" dirty="0" smtClean="0"/>
              <a:t>Changes – Requirements &amp; Time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305773"/>
      </p:ext>
    </p:extLst>
  </p:cSld>
  <p:clrMapOvr>
    <a:masterClrMapping/>
  </p:clrMapOvr>
  <p:transition spd="med" advTm="382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8600" indent="-228600" eaLnBrk="1" hangingPunct="1">
              <a:buSzPct val="70000"/>
            </a:pPr>
            <a:endParaRPr lang="en-US" sz="2800" dirty="0" smtClean="0"/>
          </a:p>
          <a:p>
            <a:pPr marL="228600" indent="-228600" eaLnBrk="1" hangingPunct="1">
              <a:buSzPct val="70000"/>
              <a:buFontTx/>
              <a:buNone/>
            </a:pPr>
            <a:endParaRPr lang="en-US" sz="2800" dirty="0" smtClean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282890" y="1739779"/>
            <a:ext cx="6946711" cy="504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62626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62626"/>
                </a:solidFill>
                <a:latin typeface="Cambria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62626"/>
                </a:solidFill>
                <a:latin typeface="Cambria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62626"/>
                </a:solidFill>
                <a:latin typeface="Cambria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62626"/>
                </a:solidFill>
                <a:latin typeface="Cambri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9pPr>
          </a:lstStyle>
          <a:p>
            <a:r>
              <a:rPr lang="en-US" sz="2400" dirty="0" smtClean="0"/>
              <a:t>Components </a:t>
            </a:r>
            <a:r>
              <a:rPr lang="en-US" sz="2400" dirty="0"/>
              <a:t>review</a:t>
            </a:r>
          </a:p>
          <a:p>
            <a:r>
              <a:rPr lang="en-US" sz="2400" dirty="0" smtClean="0"/>
              <a:t>TSI </a:t>
            </a:r>
            <a:r>
              <a:rPr lang="en-US" sz="2400" dirty="0"/>
              <a:t>review and planning considerations (Pod placement, spacing, antenna ranges)</a:t>
            </a:r>
          </a:p>
          <a:p>
            <a:r>
              <a:rPr lang="en-US" sz="2400" dirty="0" smtClean="0"/>
              <a:t>Installation</a:t>
            </a:r>
            <a:endParaRPr lang="en-US" sz="2400" dirty="0"/>
          </a:p>
          <a:p>
            <a:pPr lvl="1"/>
            <a:r>
              <a:rPr lang="en-US" sz="2000" dirty="0" smtClean="0"/>
              <a:t>Brackets </a:t>
            </a:r>
            <a:r>
              <a:rPr lang="en-US" sz="2000" dirty="0"/>
              <a:t>and materials required</a:t>
            </a:r>
          </a:p>
          <a:p>
            <a:pPr lvl="1"/>
            <a:r>
              <a:rPr lang="en-US" sz="2000" dirty="0" smtClean="0"/>
              <a:t>Antenna </a:t>
            </a:r>
            <a:r>
              <a:rPr lang="en-US" sz="2000" dirty="0"/>
              <a:t>set-up possibilities / location constraints</a:t>
            </a:r>
          </a:p>
          <a:p>
            <a:pPr lvl="1"/>
            <a:r>
              <a:rPr lang="en-US" sz="2000" dirty="0" smtClean="0"/>
              <a:t>Wiring </a:t>
            </a:r>
            <a:r>
              <a:rPr lang="en-US" sz="2000" dirty="0"/>
              <a:t>– diagrams &amp; hands-on</a:t>
            </a:r>
          </a:p>
          <a:p>
            <a:pPr lvl="1"/>
            <a:r>
              <a:rPr lang="en-US" sz="2000" dirty="0" smtClean="0"/>
              <a:t>Drill </a:t>
            </a:r>
            <a:r>
              <a:rPr lang="en-US" sz="2000" dirty="0"/>
              <a:t>equipment / Installation instructions (videos)</a:t>
            </a:r>
          </a:p>
          <a:p>
            <a:r>
              <a:rPr lang="en-US" sz="2400" dirty="0" smtClean="0"/>
              <a:t>Software </a:t>
            </a:r>
            <a:r>
              <a:rPr lang="en-US" sz="2400" dirty="0"/>
              <a:t>programming (best practices)</a:t>
            </a:r>
          </a:p>
          <a:p>
            <a:r>
              <a:rPr lang="en-US" sz="2400" dirty="0" smtClean="0"/>
              <a:t>Requirements </a:t>
            </a:r>
            <a:r>
              <a:rPr lang="en-US" sz="2400" dirty="0"/>
              <a:t>and time considerations for changes to active systems</a:t>
            </a:r>
          </a:p>
          <a:p>
            <a:r>
              <a:rPr lang="en-US" sz="2400" dirty="0" smtClean="0"/>
              <a:t>Reports </a:t>
            </a:r>
            <a:r>
              <a:rPr lang="en-US" sz="2400" dirty="0"/>
              <a:t>&amp; Troubleshooting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33"/>
          <a:stretch/>
        </p:blipFill>
        <p:spPr>
          <a:xfrm>
            <a:off x="0" y="0"/>
            <a:ext cx="9144000" cy="939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745"/>
            <a:ext cx="3505200" cy="622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01926" y="780459"/>
            <a:ext cx="8523574" cy="821736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03777"/>
      </p:ext>
    </p:extLst>
  </p:cSld>
  <p:clrMapOvr>
    <a:masterClrMapping/>
  </p:clrMapOvr>
  <p:transition spd="med" advTm="3827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8600" indent="-228600" eaLnBrk="1" hangingPunct="1">
              <a:buSzPct val="70000"/>
            </a:pPr>
            <a:endParaRPr lang="en-US" sz="2800" dirty="0" smtClean="0"/>
          </a:p>
          <a:p>
            <a:pPr marL="228600" indent="-228600" eaLnBrk="1" hangingPunct="1">
              <a:buSzPct val="70000"/>
              <a:buFontTx/>
              <a:buNone/>
            </a:pPr>
            <a:endParaRPr lang="en-US" sz="2800" dirty="0" smtClean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928041" y="1698845"/>
            <a:ext cx="7519917" cy="497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62626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62626"/>
                </a:solidFill>
                <a:latin typeface="Cambria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62626"/>
                </a:solidFill>
                <a:latin typeface="Cambria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62626"/>
                </a:solidFill>
                <a:latin typeface="Cambria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62626"/>
                </a:solidFill>
                <a:latin typeface="Cambri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9pPr>
          </a:lstStyle>
          <a:p>
            <a:r>
              <a:rPr lang="en-US" sz="2400" dirty="0" smtClean="0"/>
              <a:t>Stuck Pod (Blue) / Unresponsive Pod (Gray)</a:t>
            </a:r>
          </a:p>
          <a:p>
            <a:pPr lvl="1"/>
            <a:r>
              <a:rPr lang="en-US" sz="2000" dirty="0" smtClean="0"/>
              <a:t>RSSI / Antennas</a:t>
            </a:r>
          </a:p>
          <a:p>
            <a:pPr lvl="1"/>
            <a:r>
              <a:rPr lang="en-US" sz="2000" dirty="0" smtClean="0"/>
              <a:t>Sensitivity – </a:t>
            </a:r>
            <a:r>
              <a:rPr lang="en-US" sz="2000" dirty="0" smtClean="0"/>
              <a:t>decrease / increase</a:t>
            </a:r>
            <a:endParaRPr lang="en-US" sz="2000" dirty="0" smtClean="0"/>
          </a:p>
          <a:p>
            <a:pPr lvl="1"/>
            <a:r>
              <a:rPr lang="en-US" sz="2000" dirty="0" smtClean="0"/>
              <a:t>Reset Sensor (“Learn” button)</a:t>
            </a:r>
            <a:endParaRPr lang="en-US" sz="2000" dirty="0" smtClean="0"/>
          </a:p>
          <a:p>
            <a:pPr lvl="1"/>
            <a:r>
              <a:rPr lang="en-US" sz="2000" dirty="0" smtClean="0"/>
              <a:t>Reports – check Vol/</a:t>
            </a:r>
            <a:r>
              <a:rPr lang="en-US" sz="2000" dirty="0" err="1" smtClean="0"/>
              <a:t>Occ</a:t>
            </a:r>
            <a:r>
              <a:rPr lang="en-US" sz="2000" dirty="0" smtClean="0"/>
              <a:t> for inconsistent performance</a:t>
            </a:r>
            <a:endParaRPr lang="en-US" sz="2400" dirty="0" smtClean="0"/>
          </a:p>
          <a:p>
            <a:r>
              <a:rPr lang="en-US" sz="2400" dirty="0" smtClean="0"/>
              <a:t>No </a:t>
            </a:r>
            <a:r>
              <a:rPr lang="en-US" sz="2400" dirty="0" err="1" smtClean="0"/>
              <a:t>Comm</a:t>
            </a:r>
            <a:r>
              <a:rPr lang="en-US" sz="2400" dirty="0" smtClean="0"/>
              <a:t> Pod (Yellow)</a:t>
            </a:r>
          </a:p>
          <a:p>
            <a:pPr lvl="1"/>
            <a:r>
              <a:rPr lang="en-US" sz="2000" dirty="0" smtClean="0"/>
              <a:t>Serial Number</a:t>
            </a:r>
          </a:p>
          <a:p>
            <a:pPr lvl="1"/>
            <a:r>
              <a:rPr lang="en-US" sz="2000" dirty="0" smtClean="0"/>
              <a:t>Reports – check Vol/</a:t>
            </a:r>
            <a:r>
              <a:rPr lang="en-US" sz="2000" dirty="0" err="1" smtClean="0"/>
              <a:t>Occ</a:t>
            </a:r>
            <a:r>
              <a:rPr lang="en-US" sz="2000" dirty="0" smtClean="0"/>
              <a:t> for inconsistent performance; check Events report for “</a:t>
            </a:r>
            <a:r>
              <a:rPr lang="en-US" sz="2000" dirty="0" err="1" smtClean="0"/>
              <a:t>IncorrectID</a:t>
            </a:r>
            <a:r>
              <a:rPr lang="en-US" sz="2000" dirty="0" smtClean="0"/>
              <a:t>”</a:t>
            </a:r>
            <a:endParaRPr lang="en-US" sz="2400" dirty="0" smtClean="0"/>
          </a:p>
          <a:p>
            <a:r>
              <a:rPr lang="en-US" sz="2400" dirty="0" smtClean="0"/>
              <a:t>No </a:t>
            </a:r>
            <a:r>
              <a:rPr lang="en-US" sz="2400" dirty="0" err="1" smtClean="0"/>
              <a:t>Comm</a:t>
            </a:r>
            <a:r>
              <a:rPr lang="en-US" sz="2400" dirty="0" smtClean="0"/>
              <a:t> Access Point (Yellow)</a:t>
            </a:r>
          </a:p>
          <a:p>
            <a:pPr lvl="1"/>
            <a:r>
              <a:rPr lang="en-US" sz="2000" dirty="0" smtClean="0"/>
              <a:t>Check S</a:t>
            </a:r>
            <a:r>
              <a:rPr lang="en-US" sz="2000" dirty="0" smtClean="0"/>
              <a:t>erial </a:t>
            </a:r>
            <a:r>
              <a:rPr lang="en-US" sz="2000" dirty="0" smtClean="0"/>
              <a:t>Number</a:t>
            </a:r>
          </a:p>
          <a:p>
            <a:pPr lvl="1"/>
            <a:r>
              <a:rPr lang="en-US" sz="2000" dirty="0" smtClean="0"/>
              <a:t>Wireless – power, state of antenna</a:t>
            </a:r>
          </a:p>
          <a:p>
            <a:pPr lvl="1"/>
            <a:r>
              <a:rPr lang="en-US" sz="2000" dirty="0" smtClean="0"/>
              <a:t>Wired – power, loop back, lightning suppression panel</a:t>
            </a:r>
            <a:endParaRPr lang="en-US" sz="2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33"/>
          <a:stretch/>
        </p:blipFill>
        <p:spPr>
          <a:xfrm>
            <a:off x="0" y="0"/>
            <a:ext cx="9144000" cy="939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745"/>
            <a:ext cx="3505200" cy="622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01926" y="780459"/>
            <a:ext cx="8523574" cy="821736"/>
          </a:xfrm>
        </p:spPr>
        <p:txBody>
          <a:bodyPr/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27337"/>
      </p:ext>
    </p:extLst>
  </p:cSld>
  <p:clrMapOvr>
    <a:masterClrMapping/>
  </p:clrMapOvr>
  <p:transition spd="med" advTm="3827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8600" indent="-228600" eaLnBrk="1" hangingPunct="1">
              <a:buSzPct val="70000"/>
            </a:pPr>
            <a:endParaRPr lang="en-US" sz="2800" dirty="0" smtClean="0"/>
          </a:p>
          <a:p>
            <a:pPr marL="228600" indent="-228600" eaLnBrk="1" hangingPunct="1">
              <a:buSzPct val="70000"/>
              <a:buFontTx/>
              <a:buNone/>
            </a:pPr>
            <a:endParaRPr lang="en-US" sz="2800" dirty="0" smtClean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00252" y="1630598"/>
            <a:ext cx="6946711" cy="58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62626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62626"/>
                </a:solidFill>
                <a:latin typeface="Cambria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62626"/>
                </a:solidFill>
                <a:latin typeface="Cambria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62626"/>
                </a:solidFill>
                <a:latin typeface="Cambria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62626"/>
                </a:solidFill>
                <a:latin typeface="Cambri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9pPr>
          </a:lstStyle>
          <a:p>
            <a:r>
              <a:rPr lang="en-US" sz="2400" dirty="0" smtClean="0"/>
              <a:t>Volume / </a:t>
            </a:r>
            <a:r>
              <a:rPr lang="en-US" sz="2400" dirty="0" err="1" smtClean="0"/>
              <a:t>Occupance</a:t>
            </a:r>
            <a:r>
              <a:rPr lang="en-US" sz="2400" dirty="0" smtClean="0"/>
              <a:t> Report</a:t>
            </a:r>
            <a:endParaRPr lang="en-US" sz="2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33"/>
          <a:stretch/>
        </p:blipFill>
        <p:spPr>
          <a:xfrm>
            <a:off x="0" y="0"/>
            <a:ext cx="9144000" cy="939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745"/>
            <a:ext cx="3505200" cy="622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01926" y="780459"/>
            <a:ext cx="8523574" cy="821736"/>
          </a:xfrm>
        </p:spPr>
        <p:txBody>
          <a:bodyPr/>
          <a:lstStyle/>
          <a:p>
            <a:r>
              <a:rPr lang="en-US" dirty="0" smtClean="0"/>
              <a:t>Troubleshooting in Reports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1170" y="2219350"/>
            <a:ext cx="6157015" cy="351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1481959" y="5975131"/>
            <a:ext cx="7110248" cy="70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62626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62626"/>
                </a:solidFill>
                <a:latin typeface="Cambria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62626"/>
                </a:solidFill>
                <a:latin typeface="Cambria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62626"/>
                </a:solidFill>
                <a:latin typeface="Cambria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62626"/>
                </a:solidFill>
                <a:latin typeface="Cambri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*** Find corresponding Events Report information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86506788"/>
      </p:ext>
    </p:extLst>
  </p:cSld>
  <p:clrMapOvr>
    <a:masterClrMapping/>
  </p:clrMapOvr>
  <p:transition spd="med" advTm="3827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8600" indent="-228600" eaLnBrk="1" hangingPunct="1">
              <a:buSzPct val="70000"/>
            </a:pPr>
            <a:endParaRPr lang="en-US" sz="2800" dirty="0" smtClean="0"/>
          </a:p>
          <a:p>
            <a:pPr marL="228600" indent="-228600" eaLnBrk="1" hangingPunct="1">
              <a:buSzPct val="70000"/>
              <a:buFontTx/>
              <a:buNone/>
            </a:pPr>
            <a:endParaRPr lang="en-US" sz="2800" dirty="0" smtClean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00252" y="1630598"/>
            <a:ext cx="6946711" cy="58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62626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62626"/>
                </a:solidFill>
                <a:latin typeface="Cambria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62626"/>
                </a:solidFill>
                <a:latin typeface="Cambria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62626"/>
                </a:solidFill>
                <a:latin typeface="Cambria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62626"/>
                </a:solidFill>
                <a:latin typeface="Cambri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9pPr>
          </a:lstStyle>
          <a:p>
            <a:r>
              <a:rPr lang="en-US" sz="2400" dirty="0" smtClean="0"/>
              <a:t>Events Report</a:t>
            </a:r>
            <a:endParaRPr lang="en-US" sz="2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33"/>
          <a:stretch/>
        </p:blipFill>
        <p:spPr>
          <a:xfrm>
            <a:off x="0" y="0"/>
            <a:ext cx="9144000" cy="939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745"/>
            <a:ext cx="3505200" cy="622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01926" y="780459"/>
            <a:ext cx="8523574" cy="821736"/>
          </a:xfrm>
        </p:spPr>
        <p:txBody>
          <a:bodyPr/>
          <a:lstStyle/>
          <a:p>
            <a:r>
              <a:rPr lang="en-US" dirty="0" smtClean="0"/>
              <a:t>Troubleshooting in Reports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7291" y="2251819"/>
            <a:ext cx="6837609" cy="150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2" t="40733" r="8759" b="39871"/>
          <a:stretch/>
        </p:blipFill>
        <p:spPr bwMode="auto">
          <a:xfrm>
            <a:off x="1087292" y="4053455"/>
            <a:ext cx="6837610" cy="103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3337795" y="5259170"/>
            <a:ext cx="2999997" cy="142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62626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62626"/>
                </a:solidFill>
                <a:latin typeface="Cambria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62626"/>
                </a:solidFill>
                <a:latin typeface="Cambria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62626"/>
                </a:solidFill>
                <a:latin typeface="Cambria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62626"/>
                </a:solidFill>
                <a:latin typeface="Cambri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Fix:</a:t>
            </a:r>
            <a:endParaRPr lang="en-US" sz="2400" b="1" dirty="0"/>
          </a:p>
          <a:p>
            <a:r>
              <a:rPr lang="en-US" sz="2400" dirty="0" smtClean="0"/>
              <a:t>Change </a:t>
            </a:r>
            <a:r>
              <a:rPr lang="en-US" sz="2400" dirty="0" err="1" smtClean="0"/>
              <a:t>NetID</a:t>
            </a:r>
            <a:endParaRPr lang="en-US" sz="2400" dirty="0" smtClean="0"/>
          </a:p>
          <a:p>
            <a:r>
              <a:rPr lang="en-US" sz="2400" dirty="0" smtClean="0"/>
              <a:t>Reload </a:t>
            </a:r>
            <a:r>
              <a:rPr lang="en-US" sz="2400" dirty="0" err="1" smtClean="0"/>
              <a:t>Config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52314018"/>
      </p:ext>
    </p:extLst>
  </p:cSld>
  <p:clrMapOvr>
    <a:masterClrMapping/>
  </p:clrMapOvr>
  <p:transition spd="med" advTm="3827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15" y="2456597"/>
            <a:ext cx="4305607" cy="4234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33"/>
          <a:stretch/>
        </p:blipFill>
        <p:spPr>
          <a:xfrm>
            <a:off x="0" y="0"/>
            <a:ext cx="9144000" cy="939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745"/>
            <a:ext cx="3505200" cy="622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01926" y="780459"/>
            <a:ext cx="8523574" cy="821736"/>
          </a:xfrm>
        </p:spPr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243" y="1761292"/>
            <a:ext cx="8229600" cy="492993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Chris Jannace, Detection Specialist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hlinkClick r:id="rId5"/>
              </a:rPr>
              <a:t>ChrisJannace@trafficware.com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(O) 281-240-7233 x309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(C) 626-261-0875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4120" y="4041151"/>
            <a:ext cx="276030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buNone/>
            </a:pPr>
            <a:r>
              <a:rPr lang="en-US" sz="2000" dirty="0">
                <a:latin typeface="Cambria" panose="02040503050406030204" pitchFamily="18" charset="0"/>
              </a:rPr>
              <a:t>Areas of </a:t>
            </a:r>
            <a:r>
              <a:rPr lang="en-US" sz="2000" dirty="0" smtClean="0">
                <a:latin typeface="Cambria" panose="02040503050406030204" pitchFamily="18" charset="0"/>
              </a:rPr>
              <a:t>Responsibility:</a:t>
            </a:r>
            <a:endParaRPr lang="en-US" sz="2000" dirty="0">
              <a:latin typeface="Cambria" panose="020405030504060302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Louisiana</a:t>
            </a:r>
            <a:endParaRPr lang="en-US" sz="2000" dirty="0">
              <a:latin typeface="Cambria" panose="020405030504060302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Mississippi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Texas</a:t>
            </a:r>
            <a:endParaRPr lang="en-US" sz="2000" dirty="0">
              <a:latin typeface="Cambria" panose="020405030504060302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Arkansas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Oklahoma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New Mexico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Hawaii</a:t>
            </a:r>
            <a:endParaRPr lang="en-US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9"/>
    </mc:Choice>
    <mc:Fallback xmlns="">
      <p:transition spd="slow" advTm="501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37"/>
          <p:cNvSpPr>
            <a:spLocks noChangeAspect="1" noChangeArrowheads="1"/>
          </p:cNvSpPr>
          <p:nvPr/>
        </p:nvSpPr>
        <p:spPr bwMode="auto">
          <a:xfrm>
            <a:off x="2586038" y="1449388"/>
            <a:ext cx="4854575" cy="485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359" y="2021049"/>
            <a:ext cx="7977282" cy="3647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33"/>
          <a:stretch/>
        </p:blipFill>
        <p:spPr>
          <a:xfrm>
            <a:off x="0" y="0"/>
            <a:ext cx="9144000" cy="939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745"/>
            <a:ext cx="3505200" cy="622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01926" y="788848"/>
            <a:ext cx="8523574" cy="821736"/>
          </a:xfrm>
        </p:spPr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0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5"/>
    </mc:Choice>
    <mc:Fallback xmlns="">
      <p:transition spd="slow" advTm="519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12" y="4406067"/>
            <a:ext cx="6194298" cy="230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33"/>
          <a:stretch/>
        </p:blipFill>
        <p:spPr>
          <a:xfrm>
            <a:off x="0" y="0"/>
            <a:ext cx="9144000" cy="939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745"/>
            <a:ext cx="3505200" cy="622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301926" y="763681"/>
            <a:ext cx="8523574" cy="821736"/>
          </a:xfrm>
        </p:spPr>
        <p:txBody>
          <a:bodyPr/>
          <a:lstStyle/>
          <a:p>
            <a:r>
              <a:rPr lang="en-US" dirty="0" smtClean="0"/>
              <a:t>Components					  Pod Sensor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3954" y="1632362"/>
            <a:ext cx="3329797" cy="31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615665" y="1639939"/>
            <a:ext cx="5131791" cy="285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62626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62626"/>
                </a:solidFill>
                <a:latin typeface="Cambria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62626"/>
                </a:solidFill>
                <a:latin typeface="Cambria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62626"/>
                </a:solidFill>
                <a:latin typeface="Cambria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62626"/>
                </a:solidFill>
                <a:latin typeface="Cambri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9pPr>
          </a:lstStyle>
          <a:p>
            <a:pPr marL="228600" indent="-228600">
              <a:buSzPct val="70000"/>
              <a:defRPr/>
            </a:pPr>
            <a:r>
              <a:rPr lang="en-US" sz="2400" kern="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900 MHz </a:t>
            </a:r>
            <a:r>
              <a:rPr lang="en-US" sz="2400" kern="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Communication</a:t>
            </a:r>
          </a:p>
          <a:p>
            <a:pPr marL="228600" indent="-228600">
              <a:buSzPct val="70000"/>
              <a:defRPr/>
            </a:pPr>
            <a:endParaRPr lang="en-US" sz="2400" kern="0" dirty="0">
              <a:solidFill>
                <a:srgbClr val="000000">
                  <a:lumMod val="85000"/>
                  <a:lumOff val="15000"/>
                </a:srgbClr>
              </a:solidFill>
              <a:cs typeface="Arial" panose="020B0604020202020204" pitchFamily="34" charset="0"/>
            </a:endParaRPr>
          </a:p>
          <a:p>
            <a:pPr marL="228600" indent="-228600">
              <a:buSzPct val="70000"/>
              <a:defRPr/>
            </a:pPr>
            <a:r>
              <a:rPr lang="en-US" sz="2400" kern="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6</a:t>
            </a:r>
            <a:r>
              <a:rPr lang="en-US" sz="2400" kern="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’ x 6</a:t>
            </a:r>
            <a:r>
              <a:rPr lang="en-US" sz="2400" kern="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’ Detection Area</a:t>
            </a:r>
          </a:p>
          <a:p>
            <a:pPr marL="228600" indent="-228600">
              <a:buSzPct val="70000"/>
              <a:defRPr/>
            </a:pPr>
            <a:endParaRPr lang="en-US" sz="2400" kern="0" dirty="0" smtClean="0">
              <a:solidFill>
                <a:srgbClr val="000000">
                  <a:lumMod val="85000"/>
                  <a:lumOff val="15000"/>
                </a:srgbClr>
              </a:solidFill>
              <a:cs typeface="Arial" panose="020B0604020202020204" pitchFamily="34" charset="0"/>
            </a:endParaRPr>
          </a:p>
          <a:p>
            <a:pPr marL="228600" indent="-228600">
              <a:buSzPct val="70000"/>
              <a:defRPr/>
            </a:pPr>
            <a:r>
              <a:rPr lang="en-US" sz="2400" kern="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10 </a:t>
            </a:r>
            <a:r>
              <a:rPr lang="en-US" sz="2400" kern="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Y</a:t>
            </a:r>
            <a:r>
              <a:rPr lang="en-US" sz="2400" kern="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ear </a:t>
            </a:r>
            <a:r>
              <a:rPr lang="en-US" sz="2400" kern="0" dirty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B</a:t>
            </a:r>
            <a:r>
              <a:rPr lang="en-US" sz="2400" kern="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attery Life</a:t>
            </a:r>
          </a:p>
          <a:p>
            <a:pPr marL="628650" lvl="1" indent="-228600">
              <a:buSzPct val="70000"/>
              <a:defRPr/>
            </a:pPr>
            <a:r>
              <a:rPr lang="en-US" sz="2000" kern="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700 detections per hour (24/7)</a:t>
            </a:r>
          </a:p>
        </p:txBody>
      </p:sp>
    </p:spTree>
    <p:extLst>
      <p:ext uri="{BB962C8B-B14F-4D97-AF65-F5344CB8AC3E}">
        <p14:creationId xmlns:p14="http://schemas.microsoft.com/office/powerpoint/2010/main" val="250237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7"/>
    </mc:Choice>
    <mc:Fallback xmlns="">
      <p:transition spd="slow" advTm="411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8600" indent="-228600" eaLnBrk="1" hangingPunct="1">
              <a:buSzPct val="70000"/>
            </a:pPr>
            <a:endParaRPr lang="en-US" sz="2800" dirty="0" smtClean="0"/>
          </a:p>
          <a:p>
            <a:pPr marL="228600" indent="-228600" eaLnBrk="1" hangingPunct="1">
              <a:buSzPct val="70000"/>
              <a:buFontTx/>
              <a:buNone/>
            </a:pPr>
            <a:endParaRPr lang="en-US" sz="2800" dirty="0" smtClean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930631" y="1879344"/>
            <a:ext cx="6213372" cy="221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62626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62626"/>
                </a:solidFill>
                <a:latin typeface="Cambria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62626"/>
                </a:solidFill>
                <a:latin typeface="Cambria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62626"/>
                </a:solidFill>
                <a:latin typeface="Cambria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62626"/>
                </a:solidFill>
                <a:latin typeface="Cambri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9pPr>
          </a:lstStyle>
          <a:p>
            <a:pPr marL="228600" indent="-228600">
              <a:buSzPct val="70000"/>
              <a:defRPr/>
            </a:pPr>
            <a:r>
              <a:rPr lang="en-US" sz="2300" kern="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120VAC</a:t>
            </a:r>
          </a:p>
          <a:p>
            <a:pPr marL="228600" indent="-228600">
              <a:buSzPct val="70000"/>
              <a:defRPr/>
            </a:pPr>
            <a:r>
              <a:rPr lang="en-US" sz="2300" kern="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Wireless (internal) or Wired Communication</a:t>
            </a:r>
          </a:p>
          <a:p>
            <a:pPr marL="228600" indent="-228600">
              <a:buSzPct val="70000"/>
              <a:defRPr/>
            </a:pPr>
            <a:r>
              <a:rPr lang="en-US" sz="2300" kern="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3 Radios (external)</a:t>
            </a:r>
          </a:p>
          <a:p>
            <a:pPr marL="228600" indent="-228600">
              <a:buSzPct val="70000"/>
              <a:defRPr/>
            </a:pPr>
            <a:r>
              <a:rPr lang="en-US" sz="2300" kern="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Box designed to fit articulating style bracket (comes with Access Point kit)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708" y="1755715"/>
            <a:ext cx="2506322" cy="216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328" y="4400908"/>
            <a:ext cx="1674603" cy="2232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998325" y="3758106"/>
            <a:ext cx="2231626" cy="35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50284-2000 WITH PELCO BRACKET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4879" y="4402093"/>
            <a:ext cx="2113456" cy="2231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33"/>
          <a:stretch/>
        </p:blipFill>
        <p:spPr>
          <a:xfrm>
            <a:off x="0" y="0"/>
            <a:ext cx="9144000" cy="9395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745"/>
            <a:ext cx="3505200" cy="622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01926" y="763681"/>
            <a:ext cx="8523574" cy="821736"/>
          </a:xfrm>
        </p:spPr>
        <p:txBody>
          <a:bodyPr/>
          <a:lstStyle/>
          <a:p>
            <a:r>
              <a:rPr lang="en-US" dirty="0" smtClean="0"/>
              <a:t>Components				           Access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52219"/>
      </p:ext>
    </p:extLst>
  </p:cSld>
  <p:clrMapOvr>
    <a:masterClrMapping/>
  </p:clrMapOvr>
  <p:transition spd="med" advTm="392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8600" indent="-228600" eaLnBrk="1" hangingPunct="1">
              <a:buSzPct val="70000"/>
            </a:pPr>
            <a:endParaRPr lang="en-US" sz="2800" dirty="0" smtClean="0"/>
          </a:p>
          <a:p>
            <a:pPr marL="228600" indent="-228600" eaLnBrk="1" hangingPunct="1">
              <a:buSzPct val="70000"/>
              <a:buFontTx/>
              <a:buNone/>
            </a:pPr>
            <a:endParaRPr lang="en-US" sz="2800" dirty="0" smtClean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733908" y="1589655"/>
            <a:ext cx="7237563" cy="301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62626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62626"/>
                </a:solidFill>
                <a:latin typeface="Cambria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62626"/>
                </a:solidFill>
                <a:latin typeface="Cambria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62626"/>
                </a:solidFill>
                <a:latin typeface="Cambria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62626"/>
                </a:solidFill>
                <a:latin typeface="Cambri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69696"/>
                </a:solidFill>
                <a:latin typeface="+mn-lt"/>
              </a:defRPr>
            </a:lvl9pPr>
          </a:lstStyle>
          <a:p>
            <a:pPr marL="228600" indent="-228600">
              <a:buSzPct val="70000"/>
              <a:defRPr/>
            </a:pPr>
            <a:r>
              <a:rPr lang="en-US" sz="2100" kern="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ZigBee standard compliant encryption used between Base Station and Access Point</a:t>
            </a:r>
          </a:p>
          <a:p>
            <a:pPr marL="228600" indent="-228600">
              <a:buSzPct val="70000"/>
              <a:defRPr/>
            </a:pPr>
            <a:r>
              <a:rPr lang="en-US" sz="2100" kern="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Can communicate effectively with two Access Points</a:t>
            </a:r>
          </a:p>
          <a:p>
            <a:pPr marL="228600" indent="-228600">
              <a:buSzPct val="70000"/>
              <a:defRPr/>
            </a:pPr>
            <a:r>
              <a:rPr lang="en-US" sz="2100" kern="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Browser-based GUI (You own the Base Station, You own the GUI)</a:t>
            </a:r>
          </a:p>
          <a:p>
            <a:pPr marL="228600" indent="-228600">
              <a:buSzPct val="70000"/>
              <a:defRPr/>
            </a:pPr>
            <a:r>
              <a:rPr lang="en-US" sz="2100" kern="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anose="020B0604020202020204" pitchFamily="34" charset="0"/>
              </a:rPr>
              <a:t>SDLC or parallel wiring connection to controller / cabinet based on configuration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38" y="1828762"/>
            <a:ext cx="1477339" cy="36385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8774" y="4356462"/>
            <a:ext cx="2783089" cy="2281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904" y="3803736"/>
            <a:ext cx="2902336" cy="3121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33"/>
          <a:stretch/>
        </p:blipFill>
        <p:spPr>
          <a:xfrm>
            <a:off x="0" y="0"/>
            <a:ext cx="9144000" cy="939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745"/>
            <a:ext cx="3505200" cy="622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01926" y="780459"/>
            <a:ext cx="8523574" cy="821736"/>
          </a:xfrm>
        </p:spPr>
        <p:txBody>
          <a:bodyPr/>
          <a:lstStyle/>
          <a:p>
            <a:r>
              <a:rPr lang="en-US" dirty="0" smtClean="0"/>
              <a:t>Components				          Base Station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619986"/>
      </p:ext>
    </p:extLst>
  </p:cSld>
  <p:clrMapOvr>
    <a:masterClrMapping/>
  </p:clrMapOvr>
  <p:transition spd="med" advTm="382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9" y="1768536"/>
            <a:ext cx="3253792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8933" y="3978335"/>
            <a:ext cx="3253792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2767" y="1768535"/>
            <a:ext cx="32861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446" y="3978336"/>
            <a:ext cx="32861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33"/>
          <a:stretch/>
        </p:blipFill>
        <p:spPr>
          <a:xfrm>
            <a:off x="0" y="0"/>
            <a:ext cx="9144000" cy="9395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745"/>
            <a:ext cx="3505200" cy="622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301926" y="772070"/>
            <a:ext cx="8523574" cy="8217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cap="small" baseline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9pPr>
          </a:lstStyle>
          <a:p>
            <a:r>
              <a:rPr lang="en-US" kern="0" dirty="0" smtClean="0"/>
              <a:t>Detection Zones					Pod Spacing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5365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2"/>
    </mc:Choice>
    <mc:Fallback xmlns="">
      <p:transition spd="slow" advTm="400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33"/>
          <a:stretch/>
        </p:blipFill>
        <p:spPr>
          <a:xfrm>
            <a:off x="0" y="0"/>
            <a:ext cx="9144000" cy="9395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745"/>
            <a:ext cx="3505200" cy="622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301926" y="772070"/>
            <a:ext cx="8523574" cy="8217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cap="small" baseline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9pPr>
          </a:lstStyle>
          <a:p>
            <a:r>
              <a:rPr lang="en-US" kern="0" dirty="0" smtClean="0"/>
              <a:t>TSI Review &amp; Planning Considerations</a:t>
            </a:r>
            <a:endParaRPr lang="en-US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85" y="1724825"/>
            <a:ext cx="6996700" cy="456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73535" y="6422591"/>
            <a:ext cx="4044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*** Go to Google Earth to review ranges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1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2"/>
    </mc:Choice>
    <mc:Fallback xmlns="">
      <p:transition spd="slow" advTm="400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33"/>
          <a:stretch/>
        </p:blipFill>
        <p:spPr>
          <a:xfrm>
            <a:off x="0" y="0"/>
            <a:ext cx="9144000" cy="9395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745"/>
            <a:ext cx="3505200" cy="622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301926" y="772070"/>
            <a:ext cx="8523574" cy="8217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cap="small" baseline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Eterna" pitchFamily="2" charset="0"/>
              </a:defRPr>
            </a:lvl9pPr>
          </a:lstStyle>
          <a:p>
            <a:r>
              <a:rPr lang="en-US" kern="0" dirty="0" smtClean="0"/>
              <a:t>TSI Review &amp; Planning Considerations</a:t>
            </a:r>
            <a:endParaRPr lang="en-US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69744" y="1748082"/>
            <a:ext cx="5322627" cy="496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46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2"/>
    </mc:Choice>
    <mc:Fallback xmlns="">
      <p:transition spd="slow" advTm="400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fficware PowerPoint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Eter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098E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098E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E5279D7772F64EBABA5A681EE4D5D1" ma:contentTypeVersion="0" ma:contentTypeDescription="Create a new document." ma:contentTypeScope="" ma:versionID="3e2084852802162e062f4489fea437d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2A475-19A0-4CEC-AE3B-11C8333C9DD8}"/>
</file>

<file path=customXml/itemProps2.xml><?xml version="1.0" encoding="utf-8"?>
<ds:datastoreItem xmlns:ds="http://schemas.openxmlformats.org/officeDocument/2006/customXml" ds:itemID="{0FE03ACD-7847-4549-B408-DFFBE45EAB08}"/>
</file>

<file path=customXml/itemProps3.xml><?xml version="1.0" encoding="utf-8"?>
<ds:datastoreItem xmlns:ds="http://schemas.openxmlformats.org/officeDocument/2006/customXml" ds:itemID="{9F2D791F-8A45-49F6-8319-0072372578F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3279</TotalTime>
  <Words>566</Words>
  <Application>Microsoft Office PowerPoint</Application>
  <PresentationFormat>On-screen Show (4:3)</PresentationFormat>
  <Paragraphs>133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Trafficware PowerPoint</vt:lpstr>
      <vt:lpstr>  </vt:lpstr>
      <vt:lpstr>Agenda</vt:lpstr>
      <vt:lpstr>Components</vt:lpstr>
      <vt:lpstr>Components       Pod Sensor</vt:lpstr>
      <vt:lpstr>Components               Access Point</vt:lpstr>
      <vt:lpstr>Components              Base Station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Pod Installation</vt:lpstr>
      <vt:lpstr>Software Programming     Set-up Tips</vt:lpstr>
      <vt:lpstr>Software Programming    Computer Set-up</vt:lpstr>
      <vt:lpstr>Software Programming            Base Station</vt:lpstr>
      <vt:lpstr>Set-up Tips         Net ID / Access Point</vt:lpstr>
      <vt:lpstr>Software Programming             Access Point</vt:lpstr>
      <vt:lpstr>Software Programming         Pod</vt:lpstr>
      <vt:lpstr>Changes – Requirements &amp; Time Considerations</vt:lpstr>
      <vt:lpstr>Troubleshooting</vt:lpstr>
      <vt:lpstr>Troubleshooting in Reports</vt:lpstr>
      <vt:lpstr>Troubleshooting in Reports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Ebony Corneiro</dc:creator>
  <cp:lastModifiedBy>Chris Jannace</cp:lastModifiedBy>
  <cp:revision>203</cp:revision>
  <cp:lastPrinted>2015-01-19T16:29:03Z</cp:lastPrinted>
  <dcterms:created xsi:type="dcterms:W3CDTF">2014-11-11T17:37:56Z</dcterms:created>
  <dcterms:modified xsi:type="dcterms:W3CDTF">2017-09-27T00:53:32Z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0x010100A4E5279D7772F64EBABA5A681EE4D5D1</vt:lpwstr>
  </property>
</Properties>
</file>